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Kirang Haerang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h0dlbYFnMflm43tMXZy6Ex35+s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874854-12B4-407D-86B9-91A751308712}">
  <a:tblStyle styleId="{E4874854-12B4-407D-86B9-91A75130871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AA211B1-A343-43A3-A19B-95C92F22787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KirangHaerang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ma.go.kr/kma/news/press.jsp?mode=view&amp;num=1194405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저희의 최종발표 주제는 기후 기반 가구별 전력 소비 예측 이며,  정우건 ~ 김수민 팀원이 프로젝트를 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acf4e3131_2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그렇게 만들어진 기상예측데이터와 전력사용량 데이터를 병합한 데이터를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4acf4e3131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히트맵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선택입니다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그룹은 X0~ X4  간단 설명</a:t>
            </a:r>
            <a:br>
              <a:rPr lang="ko-KR"/>
            </a:br>
            <a:r>
              <a:rPr lang="ko-KR"/>
              <a:t>피쳐그룹마다 중요한 점들을 시각화 했습니다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아무래도 기후에 따른 전력사용량 예측이기 때문에 에버리지 민 템퍼러쳐를 좀 제하고 중요도가 높은 순대로 설명 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&lt;참고&gt;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중요도 평가 시 방법론은 Permutation Importance 사용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Drop-Column Importance의 경우 feature가 많아 비효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전체 피쳐를 사용한 기준으로 평균기온 다음으로 평균 최소온도와,해수면 평균기압 순으로 나왔습니다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해수면의 평균 기압이 높게 책정 된 건 대기 중 공기의 질량과 관련이 있어 기상변화에 중요한 역할을 해서 그런 것 같습니다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엑스 원 입니다. 상관 계수의 임계값을 통한 피쳐 이며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이번엔 평균 최소 온도가 평균 기온보다 높은 값을 나타냈습니다.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 입니다 . PCA를 통한 피쳐이며 평균기온을 제한다면 똑같이 평균 최소 온도가 가장 높은 수치를 보였고,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세번 째 평균 해수면 기압 까지 동일 높은 위치에 있다는 것 이 보여집니다. </a:t>
            </a:r>
            <a:endParaRPr/>
          </a:p>
        </p:txBody>
      </p:sp>
      <p:sp>
        <p:nvSpPr>
          <p:cNvPr id="208" name="Google Shape;208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vif 같은경우는 상관관계가 온도와 관련된 속성들이 상관관계가 높아서 vif값이 높게 나왔다. </a:t>
            </a:r>
            <a:br>
              <a:rPr lang="ko-KR"/>
            </a:br>
            <a:r>
              <a:rPr lang="ko-KR"/>
              <a:t>온도 관련된 속성들을 싹다 드랍시켜 나오게 된 값입니다.</a:t>
            </a:r>
            <a:endParaRPr/>
          </a:p>
        </p:txBody>
      </p:sp>
      <p:sp>
        <p:nvSpPr>
          <p:cNvPr id="217" name="Google Shape;217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엑스 포 입니다. 단계 선택법이고, 에버리지 민 테퍼러쳐를 제하면 평균 이슬점 온도가 , 평균 최소온도 보다 높게 나왔습니다.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평균 이슬점 온도를 높게 측정한건 습도와 관련되었기 때문 인것 같습니다.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회귀모델에 적용할수 있는 모델들은 전부 사용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리니어 레그레션, 에스뷔알, 디시젼트리, 랜덤포레스트, 아타부스트 레그레션, 엑스쥐비, 앙상블, 엔엔 다 적용 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평가지표는 우측에 보시다 시피 트레이닝 타임, 엠에이이, 알엠에스이, 알투, 에트저스트 알투 를 해보았습니다. </a:t>
            </a:r>
            <a:br>
              <a:rPr lang="ko-KR"/>
            </a:br>
            <a:endParaRPr/>
          </a:p>
        </p:txBody>
      </p:sp>
      <p:sp>
        <p:nvSpPr>
          <p:cNvPr id="236" name="Google Shape;236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acf4e313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4acf4e313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첫번 째로 리니어 레그레이션입니다.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첫번째로 실제값과 예측값이 얼마나 차이가 나는지 시각화 하였고 리니어 레그레션 통계지표를 보시면 어드저스티드알스퀘어 값이  40퍼대로 제대로된 설명이 힘들것 같습니다.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4acf4e3131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 순서입니다. 개발환경, 프로젝트 배경, 데이터분석과 데이이터 전처리 및 EDA , 모델링과 모델선정은 어떻게 하였는지, 그에따른 종합 평가 및 해석 , 마지막으로 결론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acf4e3131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4acf4e3131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엘라스틱 넷입니다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엘라스틱넷은 리니어 레그레션에 레귤러라이제이션이 추가된 모델입니다.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리니어 레그레션과 비교했을 때 큰 차이가 없는 것을 알 수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56" name="Google Shape;256;g34acf4e3131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acf4e313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4acf4e313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세번째로 에스뷔알 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시각화 표를 보시다시피 x4의 그래프가 적색 선에 응집되어있는게 보입니다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특히 x1 과 비교를 해보았을때 확연한 차이를 느끼 실 수 있습니다.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리니어 레그레션 보다 좋은 성능이 보여집니다.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4acf4e3131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acf4e3131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4acf4e3131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디시젼 트리입니다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디시전 트리를 보시면 x4가 확연하게 좋은 피쳐라고 보이는 점은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MAE값 과 RSME 값이 타 피쳐들 보다 훨씬 적고 알투 값과 애드저티드알스퀘어 값이 1에 가장 가깝다는게 보이실 겁니다.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76" name="Google Shape;276;g34acf4e3131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acf4e3131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4acf4e3131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다섯 번 째로 랜덤포레스트 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램덤 포레스트 같은경우 대체적으로 좋은 성능을 보여주고있지만 특히 X0,  X3,x4에서  좋은 성능을 보여주고 있다,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실제로도 앞서 보여준 모델들 보다 랜덤 포레스트 같은 경우는 mae값이 낮고 알투스퀘어 값이높은 편에 속합니다.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86" name="Google Shape;286;g34acf4e3131_2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acf4e3131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4acf4e3131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아다부스트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아다부스트 같은 경우 생각보다 애를 먹었는데요.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점들이 수평을 이뤄 에스티메이터 600까지 올렸고 런닝 메이트는 0.1 까지 올렸음에도 비슷하게 나왔습니다.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팀원들과 계속해서 찾아본 결과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아다부스트는 베이스 러너로 디시젼 트리를 쓰는 데, 디시젼 트리 특성상 인터벌을 만들면서 비슷한 값들을 같은 그룹으로 묶어 버려서 간혹 저런 수평의 클러스터를 이루는 것을 볼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34acf4e3131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acf4e3131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4acf4e3131_2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엑스지비는 실제로 시각화가 정확하게 예측이 되었다는걸 확인할 수있었습니다 </a:t>
            </a:r>
            <a:br>
              <a:rPr lang="ko-KR"/>
            </a:br>
            <a:r>
              <a:rPr lang="ko-KR"/>
              <a:t>통계지표를 확인했을 때도 X1,2 번을 제외하고는 성능이 좋은게 확인됩니다.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34acf4e3131_2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acf4e3131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4acf4e3131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스태킹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스태킹은 메타모델을 제외 모든모델 조합하여 가장 좋은 어드저스트 알스퀘어를 가진 조합에 모델을 베이스 모델로 선정했고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메타모델(가장좋은 어드저스트 알스퀘어)를 사용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이번에도 x4 가 가장 좋은 성능을 갖고있다.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가장 좋은 베이스모델 조합으로 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34acf4e3131_2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acf4e3131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4acf4e3131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마지막으로 뉴롤 네트워크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최적의 알스퀘어값을 찾으려 노력했다 알스퀘어 값을 70퍼를 넘기지 못하였기때문에 </a:t>
            </a:r>
            <a:br>
              <a:rPr lang="ko-KR"/>
            </a:br>
            <a:r>
              <a:rPr lang="ko-KR"/>
              <a:t>구글링을 통해 가장 알스퀘어값을 뽑을 수 있겠다라는 다섯가지의 하이퍼파라메타 변경점을 찾았다.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34acf4e3131_2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선형회귀 모델은 알스퀘어 값</a:t>
            </a:r>
            <a:r>
              <a:rPr lang="ko-KR"/>
              <a:t>들</a:t>
            </a:r>
            <a:r>
              <a:rPr lang="ko-KR"/>
              <a:t>이 40퍼대로 낮은 설명력을 보여주고 있습니다. 반면에 나머지 모델들은 80퍼대로 매우 높은 설명력을 보여주고있습니다.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특히 트리형 모델 같은 경우에는 모든 모델의 알스퀘어 값이 80퍼 대로 평균적으로 높은 설명력을 보여주고있다.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전체적인 성능은 XGB로 모델링 했을 때 X0 그룹일 때 가장좋은 성능을 확인했습니다.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하지만 피쳐그룹을 선택을 하기위해서 다양한 피쳐그룹을 선택 모델링을 하였기에 저희는 가장 좋은 성능이 아닌 가장 많은 피쳐그룹이 나온 X4 그룹을 피쳐 셀렉션을 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해당 피쳐그룹들은 예측모델의 정확도를 파악하기 위해서 사용이 됩니다.</a:t>
            </a:r>
            <a:endParaRPr/>
          </a:p>
        </p:txBody>
      </p:sp>
      <p:sp>
        <p:nvSpPr>
          <p:cNvPr id="336" name="Google Shape;33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위에서 보팅을 통해서 선택된 Feature Group  X4를 사용하였고 2023년까지 데이터만 학습을 진행한 후  2024년 데이터를 Test데이터로 사용하여 예측한 결과입니다.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7~9을 제외한 나머지 월들은 예측이 가능했지만 가장 중요한 여름철 전략량을 예측을 하지못하였습니다.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문제가 Train에서부터 낮은 성능을 보여주었는지 확인 하였지만 실제로는 높은 성능을 보여주고있었습니다.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그래서 이러한 문제가 모델의 과적합 인지 , 2024년 날씨 데이터의 변동성이 커서 발생한 문제인지를 몰라서 해당 문제를 파악하기 위해서 2023과 2022년 데이터까지 분석해보았습니다.</a:t>
            </a:r>
            <a:endParaRPr/>
          </a:p>
        </p:txBody>
      </p:sp>
      <p:sp>
        <p:nvSpPr>
          <p:cNvPr id="343" name="Google Shape;343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발표를 진행하기 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간략히 저희 조의 WBS 를 설명드리겠습니다.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31일 부터 4월 4일 까지 주제선정 을 비롯한 데이터 수집과 데이터 분석 및 데이터 전처리, 그리고 모델링을 전반적인 내용을 진행 하였고, 7일 부터 10일 오전까지는 모델링의 후미작업과 성능 평가와 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방금 전 말씀 드렸던 2022년 2023년 데이터를 테스트 데이터를 사용하고 훈련데이터는 테스트데이터의 이전년도까지 데이터를 사용했습니다. 둘다 랜덤포레스트 가 가장 성능이 좋았고 NN과 스태킹 XGB 또한 좋은 예측성능을 가지고 있었다는 것을 확인가능했다.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특히나 2024년에는 제대로 예측하지 못하던 여름철에는 예측이 잘 되어진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즉, 2024년 예측 결과 모델이 과적합이 아니라 실제 2024년의 기상 정보가 실제 모델보다 큰 값을 갖고있어서 제대로된 예측이 어려웠던것 같습니다.</a:t>
            </a:r>
            <a:endParaRPr/>
          </a:p>
        </p:txBody>
      </p:sp>
      <p:sp>
        <p:nvSpPr>
          <p:cNvPr id="352" name="Google Shape;352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aaec6188e_4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4aaec6188e_4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https://www.kma.go.kr/kma/news/press.jsp?mode=view&amp;num=1194405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실제 2024년도 여름의 경우 역대 최고 높은 기온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이상 기온에 모델의 예측도가 떨어짐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예측도를 높일 방법 추가적으로 생각해 볼 필요가 있다고 판단되었습니다.</a:t>
            </a:r>
            <a:endParaRPr/>
          </a:p>
        </p:txBody>
      </p:sp>
      <p:sp>
        <p:nvSpPr>
          <p:cNvPr id="363" name="Google Shape;363;g34aaec6188e_4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와 신난다 :D</a:t>
            </a:r>
            <a:endParaRPr/>
          </a:p>
        </p:txBody>
      </p:sp>
      <p:sp>
        <p:nvSpPr>
          <p:cNvPr id="368" name="Google Shape;3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 활동을 하는 동안 서로 정보를 공유하기 위해 vs코드로 주를 이뤄 코드를 작성하였고, 이를 서포트 해줄수 있도록 코랩을 항시 준비 해두었으며, 기본적인 데이터 정리 및 프로젝트 일정 그리고 최종 결과지표를 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 조의 프로젝트 배경은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기온, 습도, 강수량 등의 기후 데이터를 기반으로 개별 가구의 전력 소비량을 예측하는 AI 모델을 구축하고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전력 소비 패턴을 분석하여 정밀한 전력소비 예측을 통해 전력 수급 불안정 완화를 위함이며, 개별 가구의 효율적인 전력 사용을 유도하여 에너지 절약 및 비용 절감을 목표로 프로젝트를 진행하게 되었습니다.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각피쳐들의 이해도를 높이기 위해서 용어를 정리 해보았는데요 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hyperlink" Target="https://www.data.go.kr/data/15049904/fileData.do?recommendDataYn=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48722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0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acf4e3131_2_1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0" name="Google Shape;170;g34acf4e3131_2_1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g34acf4e3131_2_175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838988" y="14351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시각화(Heat Map)</a:t>
            </a:r>
            <a:endParaRPr/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300" y="2317881"/>
            <a:ext cx="8899500" cy="3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84" name="Google Shape;184;p1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평가</a:t>
            </a:r>
            <a:endParaRPr/>
          </a:p>
        </p:txBody>
      </p:sp>
      <p:sp>
        <p:nvSpPr>
          <p:cNvPr id="185" name="Google Shape;185;p11"/>
          <p:cNvSpPr txBox="1"/>
          <p:nvPr>
            <p:ph idx="2" type="body"/>
          </p:nvPr>
        </p:nvSpPr>
        <p:spPr>
          <a:xfrm>
            <a:off x="849300" y="2032000"/>
            <a:ext cx="52467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Permutation Importance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86" name="Google Shape;186;p1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/>
              <a:t>Feature Group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X0=모든 feature사용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X1=상관계수(with 타겟)의 임계값 통한 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X2= PCA을 통한 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X3=VIF 임계값을 통한 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X4=단계선택법(전진+후진이 합쳐있는 Feature Selection)</a:t>
            </a:r>
            <a:endParaRPr/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22696" t="0"/>
          <a:stretch/>
        </p:blipFill>
        <p:spPr>
          <a:xfrm>
            <a:off x="1425025" y="2824363"/>
            <a:ext cx="3800424" cy="39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93" name="Google Shape;193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194" name="Google Shape;194;g34aaec6188e_4_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전체 Feature 기준</a:t>
            </a:r>
            <a:endParaRPr/>
          </a:p>
        </p:txBody>
      </p:sp>
      <p:graphicFrame>
        <p:nvGraphicFramePr>
          <p:cNvPr id="195" name="Google Shape;195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0.2262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0.1361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0.0682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0.0440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0.0420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0.0288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0.0273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0.0265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Households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0.0247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0.0217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0.0206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Region_Daejeon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0.0120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Region_Daegu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0.0117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Region_Ulsan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0.0073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Region_Busan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Region_Seoul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0.0035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Number of Cold Wave Days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0.0027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Region_Gwangju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-0.0031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Region_Incheon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-0.0041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196" name="Google Shape;196;g34aaec6188e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31751"/>
            <a:ext cx="7484750" cy="386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02" name="Google Shape;202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03" name="Google Shape;203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204" name="Google Shape;204;g34aaec6188e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0795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0.5847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0.5715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0.1919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0.1391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0.1009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0.0381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11" name="Google Shape;211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12" name="Google Shape;212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213" name="Google Shape;213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1.0287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0.7330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0.2795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0.2085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0.1952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0.1648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0.1112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0.0746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14" name="Google Shape;214;g34aaec6188e_4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500" y="279765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0" name="Google Shape;220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21" name="Google Shape;221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222" name="Google Shape;222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0.2859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0.1594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0.0299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0.0227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0.0145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Cold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0.0003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23" name="Google Shape;223;g34aaec6188e_4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830100"/>
            <a:ext cx="6967449" cy="3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9" name="Google Shape;229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30" name="Google Shape;230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231" name="Google Shape;231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0.3979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0.0235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0.0182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0.0171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0.0064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Region_Seoul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Region_Ulsan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32" name="Google Shape;232;g34aaec6188e_4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250" y="2725000"/>
            <a:ext cx="6849386" cy="35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239" name="Google Shape;239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Elastic Net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NN</a:t>
            </a:r>
            <a:endParaRPr/>
          </a:p>
        </p:txBody>
      </p:sp>
      <p:sp>
        <p:nvSpPr>
          <p:cNvPr id="240" name="Google Shape;240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241" name="Google Shape;241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Training time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2" name="Google Shape;242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acf4e3131_2_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49" name="Google Shape;249;g34acf4e3131_2_1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250" name="Google Shape;250;g34acf4e3131_2_1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18.4389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27.0492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18.7447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0.4490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18.7317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27.1715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18.0165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26.8989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51" name="Google Shape;251;g34acf4e3131_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4acf4e3131_2_1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0. WBS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데이터 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데이터 전처리 및 EDA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acf4e3131_2_3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59" name="Google Shape;259;g34acf4e3131_2_30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260" name="Google Shape;260;g34acf4e3131_2_30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ElasticNet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0.4369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18.3305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27.2108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0.5085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18.7295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27.5966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0.4945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18.6373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27.0568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0.4483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18.0735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27.5692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0.4955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61" name="Google Shape;261;g34acf4e3131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1" y="1382726"/>
            <a:ext cx="11013501" cy="26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4acf4e3131_2_30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acf4e3131_2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69" name="Google Shape;269;g34acf4e3131_2_4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270" name="Google Shape;270;g34acf4e3131_2_4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SVR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10.6197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17.8220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0.7892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0.7391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100], ['epsilon', 0.5],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16.1237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25.6378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23.0950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12.4068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21.9660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0.3],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71" name="Google Shape;271;g34acf4e3131_2_4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34acf4e3131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acf4e3131_2_5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79" name="Google Shape;279;g34acf4e3131_2_55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280" name="Google Shape;280;g34acf4e3131_2_5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DecisionTreeRegressor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11.1484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17.8704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0.7880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0.7376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28.7647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0.3902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16.5461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29.1609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0.3733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2], ['min_samples_split', 5]]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10.2477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17.3008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0.8013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0.7744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7],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81" name="Google Shape;281;g34acf4e3131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acf4e3131_2_5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acf4e3131_2_6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89" name="Google Shape;289;g34acf4e3131_2_6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290" name="Google Shape;290;g34acf4e3131_2_6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13.8878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20.7886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0.7131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0.6815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None],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20.9419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0.7089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8.9421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15.3719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0.8432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91" name="Google Shape;291;g34acf4e3131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4acf4e3131_2_6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acf4e3131_2_7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99" name="Google Shape;299;g34acf4e3131_2_7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300" name="Google Shape;300;g34acf4e3131_2_7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AdaBoostRegressor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10.7804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15.8642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0.8329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0.8118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[['learning_rate', 0.05], ['n_estimators', 400]]</a:t>
                      </a:r>
                      <a:endParaRPr sz="14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11.0795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16.2933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0.8237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0.7818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0.1], ['n_estimators', 200]]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15.1500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22.6163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0.6605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0.6230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0.05], ['n_estimators', 300]]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15.3382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22.7678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0.6559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0.6180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0.1], ['n_estimators', 300]]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11.4504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16.6787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0.8154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0.7904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0.05], ['n_estimators', 500]]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10.7804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15.8642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0.8329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0.8118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01" name="Google Shape;301;g34acf4e3131_2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4acf4e3131_2_7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acf4e3131_2_9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09" name="Google Shape;309;g34acf4e3131_2_9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310" name="Google Shape;310;g34acf4e3131_2_9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XGBRegressor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100]]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13.5465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23.2151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24.3906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7],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3],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6.7528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11.7341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0.9086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0.8970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11" name="Google Shape;311;g34acf4e3131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4acf4e3131_2_9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acf4e3131_2_10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19" name="Google Shape;319;g34acf4e3131_2_10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320" name="Google Shape;320;g34acf4e3131_2_10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Stacking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8.2612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'SVR', 'AdaBoostRegressor', 'LinearRegression', 'ElasticNet']]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8.2612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12.9810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0.8882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0.8616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['XGBRegressor', 'AdaBoostRegressor', 'SVR',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13.4127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22.1816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0.6734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0.6374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['SVR', 'XGBRegressor',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12.7824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20.8621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0.7111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'DecisionTreeRegressor']]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9.3823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15.0391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'AdaBoostRegressor']]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8.2825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21" name="Google Shape;321;g34acf4e3131_2_10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34acf4e3131_2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acf4e3131_2_13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graphicFrame>
        <p:nvGraphicFramePr>
          <p:cNvPr id="329" name="Google Shape;329;g34acf4e3131_2_13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{3AA211B1-A343-43A3-A19B-95C92F227878}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Neural Network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 , l2: 0.001 , optimizer: adam 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10.4655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18.6264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0.7697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32, epochs: 100, l2: 0.001,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16.6001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26.7464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0.5252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0.4728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32, epochs: 150, l2: 0.001, optimizer: adam,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12.0292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20.0586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16, epochs: 100, l2: 0.0001,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15.6502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24.6718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0.5642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100, l2: 0.0001, optimizer: adam, units: 256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30" name="Google Shape;330;g34acf4e3131_2_135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588650" y="1827800"/>
            <a:ext cx="6645050" cy="2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4acf4e3131_2_135" title="1.png"/>
          <p:cNvPicPr preferRelativeResize="0"/>
          <p:nvPr/>
        </p:nvPicPr>
        <p:blipFill rotWithShape="1">
          <a:blip r:embed="rId3">
            <a:alphaModFix/>
          </a:blip>
          <a:srcRect b="1081" l="0" r="33114" t="49267"/>
          <a:stretch/>
        </p:blipFill>
        <p:spPr>
          <a:xfrm>
            <a:off x="7180150" y="1830838"/>
            <a:ext cx="4488101" cy="2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4acf4e3131_2_135"/>
          <p:cNvSpPr txBox="1"/>
          <p:nvPr>
            <p:ph idx="1" type="body"/>
          </p:nvPr>
        </p:nvSpPr>
        <p:spPr>
          <a:xfrm>
            <a:off x="4748000" y="1306525"/>
            <a:ext cx="2670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100"/>
              <a:t>Neural Network</a:t>
            </a:r>
            <a:endParaRPr sz="2100"/>
          </a:p>
        </p:txBody>
      </p:sp>
      <p:sp>
        <p:nvSpPr>
          <p:cNvPr id="333" name="Google Shape;333;g34acf4e3131_2_13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838250" y="1494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838988" y="100022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각 모델별 최고 성능 확인</a:t>
            </a:r>
            <a:endParaRPr/>
          </a:p>
        </p:txBody>
      </p:sp>
      <p:graphicFrame>
        <p:nvGraphicFramePr>
          <p:cNvPr id="340" name="Google Shape;340;p21"/>
          <p:cNvGraphicFramePr/>
          <p:nvPr/>
        </p:nvGraphicFramePr>
        <p:xfrm>
          <a:off x="881450" y="1641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{E4874854-12B4-407D-86B9-91A751308712}</a:tableStyleId>
              </a:tblPr>
              <a:tblGrid>
                <a:gridCol w="2085825"/>
                <a:gridCol w="2085825"/>
                <a:gridCol w="2085825"/>
                <a:gridCol w="2085825"/>
                <a:gridCol w="2085825"/>
              </a:tblGrid>
              <a:tr h="48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Rank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228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Adjusted R²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R²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XGBoost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X0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Random Forest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앙상블-Stacking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DecisionTree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SVR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Neural Network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AdaBoost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Linear Regressor 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150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Elastic Net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aaec6188e_7_75"/>
          <p:cNvSpPr txBox="1"/>
          <p:nvPr>
            <p:ph type="title"/>
          </p:nvPr>
        </p:nvSpPr>
        <p:spPr>
          <a:xfrm>
            <a:off x="838200" y="38397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  </a:t>
            </a:r>
            <a:endParaRPr sz="6200"/>
          </a:p>
        </p:txBody>
      </p:sp>
      <p:sp>
        <p:nvSpPr>
          <p:cNvPr id="346" name="Google Shape;346;g34aaec6188e_7_75"/>
          <p:cNvSpPr txBox="1"/>
          <p:nvPr>
            <p:ph idx="1" type="body"/>
          </p:nvPr>
        </p:nvSpPr>
        <p:spPr>
          <a:xfrm>
            <a:off x="838938" y="123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2023년까지의 데이터를 통해 실제 2024년(New Data)를 제대로 예측하였는가?</a:t>
            </a:r>
            <a:endParaRPr/>
          </a:p>
        </p:txBody>
      </p:sp>
      <p:pic>
        <p:nvPicPr>
          <p:cNvPr id="347" name="Google Shape;347;g34aaec6188e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4aaec6188e_7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4aaec6188e_7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sp>
        <p:nvSpPr>
          <p:cNvPr id="355" name="Google Shape;355;g34aaec6188e_7_25"/>
          <p:cNvSpPr txBox="1"/>
          <p:nvPr>
            <p:ph idx="1" type="body"/>
          </p:nvPr>
        </p:nvSpPr>
        <p:spPr>
          <a:xfrm>
            <a:off x="838938" y="1188576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2024년 예측 결과 모델 과적합 의심? 실제로 과적합일까?</a:t>
            </a:r>
            <a:endParaRPr/>
          </a:p>
        </p:txBody>
      </p:sp>
      <p:pic>
        <p:nvPicPr>
          <p:cNvPr id="356" name="Google Shape;356;g34aaec6188e_7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4aaec6188e_7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4aaec6188e_7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98179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4aaec6188e_7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34aaec6188e_4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238" y="469463"/>
            <a:ext cx="9019525" cy="591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b="0" i="0" sz="8000" u="none" cap="none" strike="noStrike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33050"/>
            <a:chOff x="1974300" y="1844025"/>
            <a:chExt cx="3779222" cy="2633050"/>
          </a:xfrm>
        </p:grpSpPr>
        <p:pic>
          <p:nvPicPr>
            <p:cNvPr id="123" name="Google Shape;123;g34aaec6188e_4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2929850" y="4076875"/>
              <a:ext cx="186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Colab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94187"/>
            <a:chOff x="6711613" y="1423113"/>
            <a:chExt cx="3399431" cy="2894187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270287" y="3917100"/>
              <a:ext cx="228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 Studio code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77712"/>
            <a:chOff x="4624375" y="4605938"/>
            <a:chExt cx="2943225" cy="2077712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554025" y="629875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Excel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439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기온, 습도, 강수량 등의 기후 데이터를 기반으로 개별 가구의 전력 소비량을 예측하는 AI 모델을 구축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전력 소비 패턴을 분석하여 정밀한 전력 소비 예측을 통해 전력 수급 불안정 완화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</a:rPr>
              <a:t>한국가스공사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https://www.data.go.kr/data/15049904/fileData.do?recommendDataYn=Y</a:t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9" name="Google Shape;149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0" name="Google Shape;150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{E4874854-12B4-407D-86B9-91A751308712}</a:tableStyleId>
              </a:tblPr>
              <a:tblGrid>
                <a:gridCol w="1893875"/>
                <a:gridCol w="5960150"/>
                <a:gridCol w="2650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월간 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최저초상온도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땅위에 접해있는 풀위의 야간 최저 공기 온도로 서리 발생을 예상하는 가늠이 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Min Supercool Temp (Celsius)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6" name="Google Shape;156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4" name="Google Shape;164;p7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00" y="2032000"/>
            <a:ext cx="5987400" cy="33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